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handoutMasterIdLst>
    <p:handoutMasterId r:id="rId20"/>
  </p:handoutMasterIdLst>
  <p:sldIdLst>
    <p:sldId id="273" r:id="rId2"/>
    <p:sldId id="289" r:id="rId3"/>
    <p:sldId id="274" r:id="rId4"/>
    <p:sldId id="276" r:id="rId5"/>
    <p:sldId id="277" r:id="rId6"/>
    <p:sldId id="278" r:id="rId7"/>
    <p:sldId id="279" r:id="rId8"/>
    <p:sldId id="292" r:id="rId9"/>
    <p:sldId id="280" r:id="rId10"/>
    <p:sldId id="287" r:id="rId11"/>
    <p:sldId id="281" r:id="rId12"/>
    <p:sldId id="282" r:id="rId13"/>
    <p:sldId id="283" r:id="rId14"/>
    <p:sldId id="284" r:id="rId15"/>
    <p:sldId id="285" r:id="rId16"/>
    <p:sldId id="291" r:id="rId17"/>
    <p:sldId id="271"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625" autoAdjust="0"/>
  </p:normalViewPr>
  <p:slideViewPr>
    <p:cSldViewPr>
      <p:cViewPr varScale="1">
        <p:scale>
          <a:sx n="82" d="100"/>
          <a:sy n="82" d="100"/>
        </p:scale>
        <p:origin x="-161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7CC947D-1221-4CD2-BE94-429B70ADD54A}" type="datetimeFigureOut">
              <a:rPr lang="en-US" smtClean="0"/>
              <a:t>5/19/2016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49B02CC-FACB-4F00-8992-072FECC53B5C}" type="slidenum">
              <a:rPr lang="en-US" smtClean="0"/>
              <a:t>‹#›</a:t>
            </a:fld>
            <a:endParaRPr lang="en-US"/>
          </a:p>
        </p:txBody>
      </p:sp>
    </p:spTree>
    <p:extLst>
      <p:ext uri="{BB962C8B-B14F-4D97-AF65-F5344CB8AC3E}">
        <p14:creationId xmlns:p14="http://schemas.microsoft.com/office/powerpoint/2010/main" val="172087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8E7185-73F1-49D6-A03F-D60604B63055}" type="datetimeFigureOut">
              <a:rPr lang="en-US" smtClean="0"/>
              <a:t>5/19/2016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CE6908-BFE0-433B-B51C-F2BC01846A74}" type="slidenum">
              <a:rPr lang="en-US" smtClean="0"/>
              <a:t>‹#›</a:t>
            </a:fld>
            <a:endParaRPr lang="en-US"/>
          </a:p>
        </p:txBody>
      </p:sp>
    </p:spTree>
    <p:extLst>
      <p:ext uri="{BB962C8B-B14F-4D97-AF65-F5344CB8AC3E}">
        <p14:creationId xmlns:p14="http://schemas.microsoft.com/office/powerpoint/2010/main" val="874351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It is recommended that you work closely with your conference’s HR and Risk Management departments, and your conference’s Workers Comp representative to provide additional material to assist with safety in the work place.</a:t>
            </a:r>
            <a:endParaRPr lang="en-US" dirty="0"/>
          </a:p>
        </p:txBody>
      </p:sp>
      <p:sp>
        <p:nvSpPr>
          <p:cNvPr id="4" name="Slide Number Placeholder 3"/>
          <p:cNvSpPr>
            <a:spLocks noGrp="1"/>
          </p:cNvSpPr>
          <p:nvPr>
            <p:ph type="sldNum" sz="quarter" idx="10"/>
          </p:nvPr>
        </p:nvSpPr>
        <p:spPr/>
        <p:txBody>
          <a:bodyPr/>
          <a:lstStyle/>
          <a:p>
            <a:fld id="{FDCE6908-BFE0-433B-B51C-F2BC01846A74}" type="slidenum">
              <a:rPr lang="en-US" smtClean="0"/>
              <a:t>1</a:t>
            </a:fld>
            <a:endParaRPr lang="en-US"/>
          </a:p>
        </p:txBody>
      </p:sp>
    </p:spTree>
    <p:extLst>
      <p:ext uri="{BB962C8B-B14F-4D97-AF65-F5344CB8AC3E}">
        <p14:creationId xmlns:p14="http://schemas.microsoft.com/office/powerpoint/2010/main" val="323955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list is taken from a Camp’s Workers’ Comp records’ of claims.  Discuss examples that are relevant to your Camp.</a:t>
            </a:r>
            <a:endParaRPr lang="en-US" dirty="0"/>
          </a:p>
        </p:txBody>
      </p:sp>
      <p:sp>
        <p:nvSpPr>
          <p:cNvPr id="4" name="Slide Number Placeholder 3"/>
          <p:cNvSpPr>
            <a:spLocks noGrp="1"/>
          </p:cNvSpPr>
          <p:nvPr>
            <p:ph type="sldNum" sz="quarter" idx="10"/>
          </p:nvPr>
        </p:nvSpPr>
        <p:spPr/>
        <p:txBody>
          <a:bodyPr/>
          <a:lstStyle/>
          <a:p>
            <a:fld id="{FDCE6908-BFE0-433B-B51C-F2BC01846A74}" type="slidenum">
              <a:rPr lang="en-US" smtClean="0"/>
              <a:t>10</a:t>
            </a:fld>
            <a:endParaRPr lang="en-US"/>
          </a:p>
        </p:txBody>
      </p:sp>
    </p:spTree>
    <p:extLst>
      <p:ext uri="{BB962C8B-B14F-4D97-AF65-F5344CB8AC3E}">
        <p14:creationId xmlns:p14="http://schemas.microsoft.com/office/powerpoint/2010/main" val="2663059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 this</a:t>
            </a:r>
            <a:r>
              <a:rPr lang="en-US" baseline="0" dirty="0" smtClean="0"/>
              <a:t> to your Camp’s Policy.  You may review other Camp’s policies as needed.</a:t>
            </a:r>
            <a:endParaRPr lang="en-US" dirty="0"/>
          </a:p>
        </p:txBody>
      </p:sp>
      <p:sp>
        <p:nvSpPr>
          <p:cNvPr id="4" name="Slide Number Placeholder 3"/>
          <p:cNvSpPr>
            <a:spLocks noGrp="1"/>
          </p:cNvSpPr>
          <p:nvPr>
            <p:ph type="sldNum" sz="quarter" idx="10"/>
          </p:nvPr>
        </p:nvSpPr>
        <p:spPr/>
        <p:txBody>
          <a:bodyPr/>
          <a:lstStyle/>
          <a:p>
            <a:fld id="{FDCE6908-BFE0-433B-B51C-F2BC01846A74}" type="slidenum">
              <a:rPr lang="en-US" smtClean="0"/>
              <a:t>16</a:t>
            </a:fld>
            <a:endParaRPr lang="en-US"/>
          </a:p>
        </p:txBody>
      </p:sp>
    </p:spTree>
    <p:extLst>
      <p:ext uri="{BB962C8B-B14F-4D97-AF65-F5344CB8AC3E}">
        <p14:creationId xmlns:p14="http://schemas.microsoft.com/office/powerpoint/2010/main" val="2775582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r>
              <a:rPr lang="en-US" baseline="0" dirty="0" smtClean="0"/>
              <a:t> to introduce the topic of hazards. (Move your cursor onto the screen and click the start arrow)</a:t>
            </a:r>
            <a:endParaRPr lang="en-US" dirty="0"/>
          </a:p>
        </p:txBody>
      </p:sp>
      <p:sp>
        <p:nvSpPr>
          <p:cNvPr id="4" name="Slide Number Placeholder 3"/>
          <p:cNvSpPr>
            <a:spLocks noGrp="1"/>
          </p:cNvSpPr>
          <p:nvPr>
            <p:ph type="sldNum" sz="quarter" idx="10"/>
          </p:nvPr>
        </p:nvSpPr>
        <p:spPr/>
        <p:txBody>
          <a:bodyPr/>
          <a:lstStyle/>
          <a:p>
            <a:fld id="{FDCE6908-BFE0-433B-B51C-F2BC01846A74}" type="slidenum">
              <a:rPr lang="en-US" smtClean="0"/>
              <a:t>2</a:t>
            </a:fld>
            <a:endParaRPr lang="en-US"/>
          </a:p>
        </p:txBody>
      </p:sp>
    </p:spTree>
    <p:extLst>
      <p:ext uri="{BB962C8B-B14F-4D97-AF65-F5344CB8AC3E}">
        <p14:creationId xmlns:p14="http://schemas.microsoft.com/office/powerpoint/2010/main" val="1330484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dirty="0" smtClean="0"/>
              <a:t>Discuss this question with your Staff.</a:t>
            </a:r>
            <a:r>
              <a:rPr lang="en-US" sz="1200" i="0" baseline="0" dirty="0" smtClean="0"/>
              <a:t> Have your Camp Staff share with you </a:t>
            </a:r>
            <a:r>
              <a:rPr lang="en-US" sz="1200" i="0" baseline="0" dirty="0" smtClean="0"/>
              <a:t>what </a:t>
            </a:r>
            <a:r>
              <a:rPr lang="en-US" sz="1200" i="0" baseline="0" dirty="0" smtClean="0"/>
              <a:t>they think is a “Hazard”.</a:t>
            </a:r>
            <a:endParaRPr lang="en-US" sz="1200" i="0" dirty="0" smtClean="0"/>
          </a:p>
          <a:p>
            <a:endParaRPr lang="en-US" dirty="0"/>
          </a:p>
        </p:txBody>
      </p:sp>
      <p:sp>
        <p:nvSpPr>
          <p:cNvPr id="4" name="Slide Number Placeholder 3"/>
          <p:cNvSpPr>
            <a:spLocks noGrp="1"/>
          </p:cNvSpPr>
          <p:nvPr>
            <p:ph type="sldNum" sz="quarter" idx="10"/>
          </p:nvPr>
        </p:nvSpPr>
        <p:spPr/>
        <p:txBody>
          <a:bodyPr/>
          <a:lstStyle/>
          <a:p>
            <a:fld id="{FDCE6908-BFE0-433B-B51C-F2BC01846A74}" type="slidenum">
              <a:rPr lang="en-US" smtClean="0"/>
              <a:t>3</a:t>
            </a:fld>
            <a:endParaRPr lang="en-US"/>
          </a:p>
        </p:txBody>
      </p:sp>
    </p:spTree>
    <p:extLst>
      <p:ext uri="{BB962C8B-B14F-4D97-AF65-F5344CB8AC3E}">
        <p14:creationId xmlns:p14="http://schemas.microsoft.com/office/powerpoint/2010/main" val="405433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Invite your Camp</a:t>
            </a:r>
            <a:r>
              <a:rPr lang="en-US" baseline="0" dirty="0" smtClean="0"/>
              <a:t> Staff to analyze the picture and share </a:t>
            </a:r>
            <a:r>
              <a:rPr lang="en-US" baseline="0" dirty="0" smtClean="0"/>
              <a:t>what </a:t>
            </a:r>
            <a:r>
              <a:rPr lang="en-US" baseline="0" dirty="0" smtClean="0"/>
              <a:t>they think is a work hazard. After you get the group participating, you as a trainer, emphasize items that are relevant to your Camp program. </a:t>
            </a:r>
            <a:endParaRPr lang="en-US" dirty="0"/>
          </a:p>
        </p:txBody>
      </p:sp>
      <p:sp>
        <p:nvSpPr>
          <p:cNvPr id="4" name="Slide Number Placeholder 3"/>
          <p:cNvSpPr>
            <a:spLocks noGrp="1"/>
          </p:cNvSpPr>
          <p:nvPr>
            <p:ph type="sldNum" sz="quarter" idx="10"/>
          </p:nvPr>
        </p:nvSpPr>
        <p:spPr/>
        <p:txBody>
          <a:bodyPr/>
          <a:lstStyle/>
          <a:p>
            <a:fld id="{FDCE6908-BFE0-433B-B51C-F2BC01846A74}" type="slidenum">
              <a:rPr lang="en-US" smtClean="0"/>
              <a:t>4</a:t>
            </a:fld>
            <a:endParaRPr lang="en-US"/>
          </a:p>
        </p:txBody>
      </p:sp>
    </p:spTree>
    <p:extLst>
      <p:ext uri="{BB962C8B-B14F-4D97-AF65-F5344CB8AC3E}">
        <p14:creationId xmlns:p14="http://schemas.microsoft.com/office/powerpoint/2010/main" val="3375296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Invite your Camp</a:t>
            </a:r>
            <a:r>
              <a:rPr lang="en-US" baseline="0" dirty="0" smtClean="0"/>
              <a:t> Staff to analyze the picture and share </a:t>
            </a:r>
            <a:r>
              <a:rPr lang="en-US" baseline="0" dirty="0" smtClean="0"/>
              <a:t>what </a:t>
            </a:r>
            <a:r>
              <a:rPr lang="en-US" baseline="0" dirty="0" smtClean="0"/>
              <a:t>they think is a work hazard. After you get the group participating, you as a trainer, emphasize items that are relevant to your Camp program.</a:t>
            </a:r>
            <a:endParaRPr lang="en-US" dirty="0" smtClean="0"/>
          </a:p>
        </p:txBody>
      </p:sp>
      <p:sp>
        <p:nvSpPr>
          <p:cNvPr id="4" name="Slide Number Placeholder 3"/>
          <p:cNvSpPr>
            <a:spLocks noGrp="1"/>
          </p:cNvSpPr>
          <p:nvPr>
            <p:ph type="sldNum" sz="quarter" idx="10"/>
          </p:nvPr>
        </p:nvSpPr>
        <p:spPr/>
        <p:txBody>
          <a:bodyPr/>
          <a:lstStyle/>
          <a:p>
            <a:fld id="{FDCE6908-BFE0-433B-B51C-F2BC01846A74}" type="slidenum">
              <a:rPr lang="en-US" smtClean="0"/>
              <a:t>5</a:t>
            </a:fld>
            <a:endParaRPr lang="en-US"/>
          </a:p>
        </p:txBody>
      </p:sp>
    </p:spTree>
    <p:extLst>
      <p:ext uri="{BB962C8B-B14F-4D97-AF65-F5344CB8AC3E}">
        <p14:creationId xmlns:p14="http://schemas.microsoft.com/office/powerpoint/2010/main" val="782818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Invite your Camp</a:t>
            </a:r>
            <a:r>
              <a:rPr lang="en-US" baseline="0" dirty="0" smtClean="0"/>
              <a:t> Staff to analyze the picture and share </a:t>
            </a:r>
            <a:r>
              <a:rPr lang="en-US" baseline="0" dirty="0" smtClean="0"/>
              <a:t>what </a:t>
            </a:r>
            <a:r>
              <a:rPr lang="en-US" baseline="0" dirty="0" smtClean="0"/>
              <a:t>they think is a work hazard. After you get the group participating, you as a trainer, emphasize items that are relevant to your Camp program.</a:t>
            </a:r>
            <a:endParaRPr lang="en-US" dirty="0" smtClean="0"/>
          </a:p>
        </p:txBody>
      </p:sp>
      <p:sp>
        <p:nvSpPr>
          <p:cNvPr id="4" name="Slide Number Placeholder 3"/>
          <p:cNvSpPr>
            <a:spLocks noGrp="1"/>
          </p:cNvSpPr>
          <p:nvPr>
            <p:ph type="sldNum" sz="quarter" idx="10"/>
          </p:nvPr>
        </p:nvSpPr>
        <p:spPr/>
        <p:txBody>
          <a:bodyPr/>
          <a:lstStyle/>
          <a:p>
            <a:fld id="{FDCE6908-BFE0-433B-B51C-F2BC01846A74}" type="slidenum">
              <a:rPr lang="en-US" smtClean="0"/>
              <a:t>6</a:t>
            </a:fld>
            <a:endParaRPr lang="en-US"/>
          </a:p>
        </p:txBody>
      </p:sp>
    </p:spTree>
    <p:extLst>
      <p:ext uri="{BB962C8B-B14F-4D97-AF65-F5344CB8AC3E}">
        <p14:creationId xmlns:p14="http://schemas.microsoft.com/office/powerpoint/2010/main" val="2238762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Discuss with your Camp</a:t>
            </a:r>
            <a:r>
              <a:rPr lang="en-US" baseline="0" dirty="0" smtClean="0"/>
              <a:t> Staff on ways they can prevent becoming fatigued and over heated during the outdoors’ activities. After you get the group participating, you as a trainer, emphasize items that are relevant to your Camp program.</a:t>
            </a:r>
            <a:endParaRPr lang="en-US" dirty="0" smtClean="0"/>
          </a:p>
        </p:txBody>
      </p:sp>
      <p:sp>
        <p:nvSpPr>
          <p:cNvPr id="4" name="Slide Number Placeholder 3"/>
          <p:cNvSpPr>
            <a:spLocks noGrp="1"/>
          </p:cNvSpPr>
          <p:nvPr>
            <p:ph type="sldNum" sz="quarter" idx="10"/>
          </p:nvPr>
        </p:nvSpPr>
        <p:spPr/>
        <p:txBody>
          <a:bodyPr/>
          <a:lstStyle/>
          <a:p>
            <a:fld id="{FDCE6908-BFE0-433B-B51C-F2BC01846A74}" type="slidenum">
              <a:rPr lang="en-US" smtClean="0"/>
              <a:t>7</a:t>
            </a:fld>
            <a:endParaRPr lang="en-US"/>
          </a:p>
        </p:txBody>
      </p:sp>
    </p:spTree>
    <p:extLst>
      <p:ext uri="{BB962C8B-B14F-4D97-AF65-F5344CB8AC3E}">
        <p14:creationId xmlns:p14="http://schemas.microsoft.com/office/powerpoint/2010/main" val="2100960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a:t>
            </a:r>
            <a:r>
              <a:rPr lang="en-US" baseline="0" dirty="0" smtClean="0"/>
              <a:t> with </a:t>
            </a:r>
            <a:r>
              <a:rPr lang="en-US" baseline="0" dirty="0" smtClean="0"/>
              <a:t>your </a:t>
            </a:r>
            <a:r>
              <a:rPr lang="en-US" baseline="0" dirty="0" smtClean="0"/>
              <a:t>staff how can you reduce hazards outdoors, as they work and as they play with campers and co-workers.</a:t>
            </a:r>
            <a:endParaRPr lang="en-US" dirty="0"/>
          </a:p>
        </p:txBody>
      </p:sp>
      <p:sp>
        <p:nvSpPr>
          <p:cNvPr id="4" name="Slide Number Placeholder 3"/>
          <p:cNvSpPr>
            <a:spLocks noGrp="1"/>
          </p:cNvSpPr>
          <p:nvPr>
            <p:ph type="sldNum" sz="quarter" idx="10"/>
          </p:nvPr>
        </p:nvSpPr>
        <p:spPr/>
        <p:txBody>
          <a:bodyPr/>
          <a:lstStyle/>
          <a:p>
            <a:fld id="{FDCE6908-BFE0-433B-B51C-F2BC01846A74}" type="slidenum">
              <a:rPr lang="en-US" smtClean="0"/>
              <a:t>8</a:t>
            </a:fld>
            <a:endParaRPr lang="en-US"/>
          </a:p>
        </p:txBody>
      </p:sp>
    </p:spTree>
    <p:extLst>
      <p:ext uri="{BB962C8B-B14F-4D97-AF65-F5344CB8AC3E}">
        <p14:creationId xmlns:p14="http://schemas.microsoft.com/office/powerpoint/2010/main" val="1658129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Invite the Camp Staff to be alert and aware of their surroundings. As they do, they should ACT</a:t>
            </a:r>
            <a:r>
              <a:rPr lang="en-US" baseline="0" dirty="0" smtClean="0"/>
              <a:t> immediately and clean up </a:t>
            </a:r>
            <a:r>
              <a:rPr lang="en-US" dirty="0" smtClean="0"/>
              <a:t>if they see water on the </a:t>
            </a:r>
            <a:r>
              <a:rPr lang="en-US" dirty="0" smtClean="0"/>
              <a:t>floors, </a:t>
            </a:r>
            <a:r>
              <a:rPr lang="en-US" dirty="0" smtClean="0"/>
              <a:t>cords</a:t>
            </a:r>
            <a:r>
              <a:rPr lang="en-US" dirty="0" smtClean="0"/>
              <a:t>, etc. and</a:t>
            </a:r>
            <a:r>
              <a:rPr lang="en-US" baseline="0" dirty="0" smtClean="0"/>
              <a:t> </a:t>
            </a:r>
            <a:r>
              <a:rPr lang="en-US" baseline="0" dirty="0" smtClean="0"/>
              <a:t>correct </a:t>
            </a:r>
            <a:r>
              <a:rPr lang="en-US" dirty="0" smtClean="0"/>
              <a:t>any other possible </a:t>
            </a:r>
            <a:r>
              <a:rPr lang="en-US" dirty="0" smtClean="0"/>
              <a:t>hazards</a:t>
            </a:r>
            <a:r>
              <a:rPr lang="en-US" baseline="0" dirty="0" smtClean="0"/>
              <a:t> </a:t>
            </a:r>
            <a:r>
              <a:rPr lang="en-US" baseline="0" dirty="0" smtClean="0"/>
              <a:t>that could cause slips, trips, and falls.</a:t>
            </a:r>
            <a:endParaRPr lang="en-US" dirty="0"/>
          </a:p>
        </p:txBody>
      </p:sp>
      <p:sp>
        <p:nvSpPr>
          <p:cNvPr id="4" name="Slide Number Placeholder 3"/>
          <p:cNvSpPr>
            <a:spLocks noGrp="1"/>
          </p:cNvSpPr>
          <p:nvPr>
            <p:ph type="sldNum" sz="quarter" idx="10"/>
          </p:nvPr>
        </p:nvSpPr>
        <p:spPr/>
        <p:txBody>
          <a:bodyPr/>
          <a:lstStyle/>
          <a:p>
            <a:fld id="{FDCE6908-BFE0-433B-B51C-F2BC01846A74}" type="slidenum">
              <a:rPr lang="en-US" smtClean="0"/>
              <a:t>9</a:t>
            </a:fld>
            <a:endParaRPr lang="en-US"/>
          </a:p>
        </p:txBody>
      </p:sp>
    </p:spTree>
    <p:extLst>
      <p:ext uri="{BB962C8B-B14F-4D97-AF65-F5344CB8AC3E}">
        <p14:creationId xmlns:p14="http://schemas.microsoft.com/office/powerpoint/2010/main" val="27159553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F645D9BA-F14A-49EA-B7FC-5006B0C94732}" type="datetimeFigureOut">
              <a:rPr lang="en-US" smtClean="0"/>
              <a:t>5/19/2016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D4F796-B4EC-4939-8757-BC0D1B01AE9B}" type="slidenum">
              <a:rPr lang="en-US" smtClean="0"/>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45D9BA-F14A-49EA-B7FC-5006B0C94732}" type="datetimeFigureOut">
              <a:rPr lang="en-US" smtClean="0"/>
              <a:t>5/19/2016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D4F796-B4EC-4939-8757-BC0D1B01AE9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45D9BA-F14A-49EA-B7FC-5006B0C94732}" type="datetimeFigureOut">
              <a:rPr lang="en-US" smtClean="0"/>
              <a:t>5/19/2016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D4F796-B4EC-4939-8757-BC0D1B01AE9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645D9BA-F14A-49EA-B7FC-5006B0C94732}" type="datetimeFigureOut">
              <a:rPr lang="en-US" smtClean="0"/>
              <a:t>5/19/2016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D4F796-B4EC-4939-8757-BC0D1B01AE9B}" type="slidenum">
              <a:rPr lang="en-US" smtClean="0"/>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45D9BA-F14A-49EA-B7FC-5006B0C94732}" type="datetimeFigureOut">
              <a:rPr lang="en-US" smtClean="0"/>
              <a:t>5/19/2016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D4F796-B4EC-4939-8757-BC0D1B01AE9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F645D9BA-F14A-49EA-B7FC-5006B0C94732}" type="datetimeFigureOut">
              <a:rPr lang="en-US" smtClean="0"/>
              <a:t>5/19/2016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D4F796-B4EC-4939-8757-BC0D1B01AE9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F645D9BA-F14A-49EA-B7FC-5006B0C94732}" type="datetimeFigureOut">
              <a:rPr lang="en-US" smtClean="0"/>
              <a:t>5/19/2016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D4F796-B4EC-4939-8757-BC0D1B01AE9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645D9BA-F14A-49EA-B7FC-5006B0C94732}" type="datetimeFigureOut">
              <a:rPr lang="en-US" smtClean="0"/>
              <a:t>5/19/2016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D4F796-B4EC-4939-8757-BC0D1B01AE9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45D9BA-F14A-49EA-B7FC-5006B0C94732}" type="datetimeFigureOut">
              <a:rPr lang="en-US" smtClean="0"/>
              <a:t>5/19/2016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D4F796-B4EC-4939-8757-BC0D1B01AE9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45D9BA-F14A-49EA-B7FC-5006B0C94732}" type="datetimeFigureOut">
              <a:rPr lang="en-US" smtClean="0"/>
              <a:t>5/19/2016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D4F796-B4EC-4939-8757-BC0D1B01AE9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45D9BA-F14A-49EA-B7FC-5006B0C94732}" type="datetimeFigureOut">
              <a:rPr lang="en-US" smtClean="0"/>
              <a:t>5/19/2016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D4F796-B4EC-4939-8757-BC0D1B01AE9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F645D9BA-F14A-49EA-B7FC-5006B0C94732}" type="datetimeFigureOut">
              <a:rPr lang="en-US" smtClean="0"/>
              <a:t>5/19/2016</a:t>
            </a:fld>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54D4F796-B4EC-4939-8757-BC0D1B01AE9B}"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10886"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4419600"/>
            <a:ext cx="6400800" cy="1295400"/>
          </a:xfrm>
        </p:spPr>
        <p:txBody>
          <a:bodyPr>
            <a:normAutofit/>
          </a:bodyPr>
          <a:lstStyle/>
          <a:p>
            <a:r>
              <a:rPr lang="en-US" sz="3600" b="1" dirty="0" smtClean="0"/>
              <a:t>NAD Summer Camp Staff Training</a:t>
            </a:r>
            <a:endParaRPr lang="en-US" sz="3200" b="1" dirty="0">
              <a:solidFill>
                <a:srgbClr val="1F396A"/>
              </a:solidFill>
              <a:cs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8386" y="2362200"/>
            <a:ext cx="4448175" cy="1578574"/>
          </a:xfrm>
          <a:prstGeom prst="rect">
            <a:avLst/>
          </a:prstGeom>
          <a:solidFill>
            <a:schemeClr val="tx1"/>
          </a:solidFill>
        </p:spPr>
      </p:pic>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5000" sy="45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extLst>
                <a:ext uri="{28A0092B-C50C-407E-A947-70E740481C1C}">
                  <a14:useLocalDpi xmlns:a14="http://schemas.microsoft.com/office/drawing/2010/main" val="0"/>
                </a:ext>
              </a:extLst>
            </a:blip>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28600" y="5867400"/>
            <a:ext cx="4572000" cy="523220"/>
          </a:xfrm>
          <a:prstGeom prst="rect">
            <a:avLst/>
          </a:prstGeom>
        </p:spPr>
        <p:txBody>
          <a:bodyPr>
            <a:spAutoFit/>
          </a:bodyPr>
          <a:lstStyle/>
          <a:p>
            <a:r>
              <a:rPr lang="en-US" sz="1400" i="1" dirty="0" smtClean="0"/>
              <a:t>Angelina Cameron-Wood, </a:t>
            </a:r>
            <a:r>
              <a:rPr lang="en-US" sz="1400" i="1" smtClean="0"/>
              <a:t>Safety Volunteer</a:t>
            </a:r>
            <a:endParaRPr lang="en-US" sz="1400" i="1" dirty="0" smtClean="0"/>
          </a:p>
          <a:p>
            <a:r>
              <a:rPr lang="en-US" sz="1400" i="1" dirty="0" smtClean="0"/>
              <a:t>NAD Youth &amp; Young Adults Ministries</a:t>
            </a:r>
            <a:endParaRPr lang="en-US" sz="1400" i="1" dirty="0"/>
          </a:p>
        </p:txBody>
      </p:sp>
      <p:sp>
        <p:nvSpPr>
          <p:cNvPr id="12" name="TextBox 11"/>
          <p:cNvSpPr txBox="1"/>
          <p:nvPr/>
        </p:nvSpPr>
        <p:spPr>
          <a:xfrm>
            <a:off x="1189481" y="3974068"/>
            <a:ext cx="6753730" cy="307777"/>
          </a:xfrm>
          <a:prstGeom prst="rect">
            <a:avLst/>
          </a:prstGeom>
          <a:noFill/>
        </p:spPr>
        <p:txBody>
          <a:bodyPr wrap="square" rtlCol="0">
            <a:spAutoFit/>
          </a:bodyPr>
          <a:lstStyle/>
          <a:p>
            <a:pPr algn="ctr"/>
            <a:r>
              <a:rPr lang="en-US" sz="1400" dirty="0"/>
              <a:t>http://www.cdc.gov/niosh/talkingsafety/states/or/2015-153/default.html</a:t>
            </a:r>
          </a:p>
        </p:txBody>
      </p:sp>
    </p:spTree>
    <p:extLst>
      <p:ext uri="{BB962C8B-B14F-4D97-AF65-F5344CB8AC3E}">
        <p14:creationId xmlns:p14="http://schemas.microsoft.com/office/powerpoint/2010/main" val="14112742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Examples of Summer Camp Workers Comp Records</a:t>
            </a:r>
            <a:r>
              <a:rPr lang="en-US" sz="1800" dirty="0" smtClean="0"/>
              <a:t>:</a:t>
            </a:r>
            <a:endParaRPr lang="en-US" sz="1800" dirty="0"/>
          </a:p>
        </p:txBody>
      </p:sp>
      <p:sp>
        <p:nvSpPr>
          <p:cNvPr id="3" name="Content Placeholder 2"/>
          <p:cNvSpPr>
            <a:spLocks noGrp="1"/>
          </p:cNvSpPr>
          <p:nvPr>
            <p:ph sz="quarter" idx="13"/>
          </p:nvPr>
        </p:nvSpPr>
        <p:spPr>
          <a:xfrm>
            <a:off x="762000" y="2057400"/>
            <a:ext cx="7924800" cy="4114800"/>
          </a:xfrm>
        </p:spPr>
        <p:txBody>
          <a:bodyPr>
            <a:normAutofit/>
          </a:bodyPr>
          <a:lstStyle/>
          <a:p>
            <a:r>
              <a:rPr lang="en-US" sz="2400" dirty="0" smtClean="0"/>
              <a:t>Repeat Use Painting &amp; Moving Bark Chips </a:t>
            </a:r>
            <a:r>
              <a:rPr lang="en-US" sz="2400" i="1" dirty="0" smtClean="0"/>
              <a:t>(Wrist)</a:t>
            </a:r>
          </a:p>
          <a:p>
            <a:r>
              <a:rPr lang="en-US" sz="2400" dirty="0" smtClean="0"/>
              <a:t>ATV Rollover. Elbow/Lower leg/Back </a:t>
            </a:r>
            <a:r>
              <a:rPr lang="en-US" sz="2400" i="1" dirty="0" smtClean="0"/>
              <a:t>(Motor Vehicle-roll over)</a:t>
            </a:r>
          </a:p>
          <a:p>
            <a:r>
              <a:rPr lang="en-US" sz="2400" dirty="0" smtClean="0"/>
              <a:t>Playing Game, Fell Backwards Hit Head </a:t>
            </a:r>
            <a:r>
              <a:rPr lang="en-US" sz="2400" i="1" dirty="0" smtClean="0"/>
              <a:t>(Concussion/Brain)</a:t>
            </a:r>
          </a:p>
          <a:p>
            <a:r>
              <a:rPr lang="en-US" sz="2400" dirty="0" smtClean="0"/>
              <a:t>Hydraulic Wood Wedge Pinch Left Thumb </a:t>
            </a:r>
            <a:r>
              <a:rPr lang="en-US" sz="2400" i="1" dirty="0" smtClean="0"/>
              <a:t>(Cut/Puncture By – Hand Tool/Powered (Laceration/Thumb)</a:t>
            </a:r>
          </a:p>
          <a:p>
            <a:r>
              <a:rPr lang="en-US" sz="2400" dirty="0" smtClean="0"/>
              <a:t>Lifting Speakers/Microphones </a:t>
            </a:r>
            <a:r>
              <a:rPr lang="en-US" sz="2400" i="1" dirty="0" smtClean="0"/>
              <a:t>(Strain/Hernia by lifting)</a:t>
            </a:r>
          </a:p>
          <a:p>
            <a:r>
              <a:rPr lang="en-US" sz="2400" dirty="0" smtClean="0"/>
              <a:t>Loading &amp; Unloading 5 Tons of Hay </a:t>
            </a:r>
            <a:r>
              <a:rPr lang="en-US" sz="2400" i="1" dirty="0" smtClean="0"/>
              <a:t>(Strain/Shoulder(s)</a:t>
            </a:r>
          </a:p>
        </p:txBody>
      </p:sp>
    </p:spTree>
    <p:extLst>
      <p:ext uri="{BB962C8B-B14F-4D97-AF65-F5344CB8AC3E}">
        <p14:creationId xmlns:p14="http://schemas.microsoft.com/office/powerpoint/2010/main" val="233033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924800" cy="1143000"/>
          </a:xfrm>
        </p:spPr>
        <p:txBody>
          <a:bodyPr/>
          <a:lstStyle/>
          <a:p>
            <a:r>
              <a:rPr lang="en-US" sz="4000" b="1" i="1" dirty="0" smtClean="0">
                <a:solidFill>
                  <a:schemeClr val="tx2">
                    <a:lumMod val="60000"/>
                    <a:lumOff val="40000"/>
                  </a:schemeClr>
                </a:solidFill>
              </a:rPr>
              <a:t>A few Tips to Prevent falls…</a:t>
            </a:r>
            <a:endParaRPr lang="en-US" sz="4000" b="1" i="1" dirty="0">
              <a:solidFill>
                <a:schemeClr val="tx2">
                  <a:lumMod val="60000"/>
                  <a:lumOff val="40000"/>
                </a:schemeClr>
              </a:solidFill>
            </a:endParaRPr>
          </a:p>
        </p:txBody>
      </p:sp>
      <p:sp>
        <p:nvSpPr>
          <p:cNvPr id="3" name="Rectangle 2"/>
          <p:cNvSpPr/>
          <p:nvPr/>
        </p:nvSpPr>
        <p:spPr>
          <a:xfrm>
            <a:off x="609600" y="4025205"/>
            <a:ext cx="8001000" cy="1754326"/>
          </a:xfrm>
          <a:prstGeom prst="rect">
            <a:avLst/>
          </a:prstGeom>
        </p:spPr>
        <p:txBody>
          <a:bodyPr wrap="square">
            <a:spAutoFit/>
          </a:bodyPr>
          <a:lstStyle/>
          <a:p>
            <a:pPr marL="342900" indent="-342900">
              <a:buFont typeface="Arial" pitchFamily="34" charset="0"/>
              <a:buChar char="•"/>
            </a:pPr>
            <a:r>
              <a:rPr lang="en-US" sz="3600" dirty="0" smtClean="0"/>
              <a:t>The </a:t>
            </a:r>
            <a:r>
              <a:rPr lang="en-US" sz="3600" dirty="0"/>
              <a:t>best way to prevent falls is to always anticipate the potential </a:t>
            </a:r>
            <a:r>
              <a:rPr lang="en-US" sz="3600" dirty="0" smtClean="0"/>
              <a:t>hazard.</a:t>
            </a:r>
          </a:p>
          <a:p>
            <a:endParaRPr lang="en-US" sz="3600" dirty="0" smtClean="0"/>
          </a:p>
        </p:txBody>
      </p:sp>
      <p:pic>
        <p:nvPicPr>
          <p:cNvPr id="4" name="Picture 3"/>
          <p:cNvPicPr/>
          <p:nvPr/>
        </p:nvPicPr>
        <p:blipFill>
          <a:blip r:embed="rId2" cstate="print"/>
          <a:srcRect/>
          <a:stretch>
            <a:fillRect/>
          </a:stretch>
        </p:blipFill>
        <p:spPr bwMode="auto">
          <a:xfrm>
            <a:off x="2819400" y="1371600"/>
            <a:ext cx="3124200" cy="2362200"/>
          </a:xfrm>
          <a:prstGeom prst="rect">
            <a:avLst/>
          </a:prstGeom>
          <a:noFill/>
          <a:ln w="9525">
            <a:noFill/>
            <a:miter lim="800000"/>
            <a:headEnd/>
            <a:tailEnd/>
          </a:ln>
        </p:spPr>
      </p:pic>
      <p:sp>
        <p:nvSpPr>
          <p:cNvPr id="6" name="Left Arrow 5"/>
          <p:cNvSpPr/>
          <p:nvPr/>
        </p:nvSpPr>
        <p:spPr>
          <a:xfrm>
            <a:off x="5029200" y="2590800"/>
            <a:ext cx="1752600" cy="381000"/>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59536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3928408"/>
            <a:ext cx="8001000" cy="1754326"/>
          </a:xfrm>
          <a:prstGeom prst="rect">
            <a:avLst/>
          </a:prstGeom>
        </p:spPr>
        <p:txBody>
          <a:bodyPr wrap="square">
            <a:spAutoFit/>
          </a:bodyPr>
          <a:lstStyle/>
          <a:p>
            <a:pPr marL="342900" indent="-342900">
              <a:buFont typeface="Arial" pitchFamily="34" charset="0"/>
              <a:buChar char="•"/>
            </a:pPr>
            <a:r>
              <a:rPr lang="en-US" sz="3600" dirty="0" smtClean="0"/>
              <a:t>Wear </a:t>
            </a:r>
            <a:r>
              <a:rPr lang="en-US" sz="3600" dirty="0"/>
              <a:t>good shoes and look ahead to where you are walking</a:t>
            </a:r>
            <a:r>
              <a:rPr lang="en-US" sz="3600" dirty="0" smtClean="0"/>
              <a:t>.</a:t>
            </a:r>
          </a:p>
          <a:p>
            <a:endParaRPr lang="en-US" sz="3600" dirty="0" smtClean="0"/>
          </a:p>
        </p:txBody>
      </p:sp>
      <p:pic>
        <p:nvPicPr>
          <p:cNvPr id="4" name="Picture 3"/>
          <p:cNvPicPr/>
          <p:nvPr/>
        </p:nvPicPr>
        <p:blipFill>
          <a:blip r:embed="rId2" cstate="print"/>
          <a:srcRect/>
          <a:stretch>
            <a:fillRect/>
          </a:stretch>
        </p:blipFill>
        <p:spPr bwMode="auto">
          <a:xfrm>
            <a:off x="2819400" y="1371600"/>
            <a:ext cx="3124200" cy="2362200"/>
          </a:xfrm>
          <a:prstGeom prst="rect">
            <a:avLst/>
          </a:prstGeom>
          <a:noFill/>
          <a:ln w="9525">
            <a:noFill/>
            <a:miter lim="800000"/>
            <a:headEnd/>
            <a:tailEnd/>
          </a:ln>
        </p:spPr>
      </p:pic>
      <p:sp>
        <p:nvSpPr>
          <p:cNvPr id="2" name="Right Arrow 1"/>
          <p:cNvSpPr/>
          <p:nvPr/>
        </p:nvSpPr>
        <p:spPr>
          <a:xfrm rot="1331181">
            <a:off x="2624009" y="1997466"/>
            <a:ext cx="990600" cy="421917"/>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2228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3559076"/>
            <a:ext cx="8001000" cy="2308324"/>
          </a:xfrm>
          <a:prstGeom prst="rect">
            <a:avLst/>
          </a:prstGeom>
        </p:spPr>
        <p:txBody>
          <a:bodyPr wrap="square">
            <a:spAutoFit/>
          </a:bodyPr>
          <a:lstStyle/>
          <a:p>
            <a:pPr marL="342900" indent="-342900">
              <a:buFont typeface="Arial" pitchFamily="34" charset="0"/>
              <a:buChar char="•"/>
            </a:pPr>
            <a:r>
              <a:rPr lang="en-US" sz="3600" dirty="0" smtClean="0"/>
              <a:t> If </a:t>
            </a:r>
            <a:r>
              <a:rPr lang="en-US" sz="3600" dirty="0"/>
              <a:t>you see </a:t>
            </a:r>
            <a:r>
              <a:rPr lang="en-US" sz="3600" dirty="0" smtClean="0"/>
              <a:t>ice</a:t>
            </a:r>
            <a:r>
              <a:rPr lang="en-US" sz="3600" dirty="0"/>
              <a:t>, or liquid in a high-traffic area, take action.  </a:t>
            </a:r>
            <a:r>
              <a:rPr lang="en-US" sz="3600" u="sng" dirty="0"/>
              <a:t>Clean it </a:t>
            </a:r>
            <a:r>
              <a:rPr lang="en-US" sz="3600" u="sng" dirty="0" smtClean="0"/>
              <a:t>up!  </a:t>
            </a:r>
            <a:r>
              <a:rPr lang="en-US" sz="3600" dirty="0"/>
              <a:t>It might be obvious to you, but a person in a hurry or distressed may not </a:t>
            </a:r>
            <a:r>
              <a:rPr lang="en-US" sz="3600" dirty="0" smtClean="0"/>
              <a:t>notice.</a:t>
            </a:r>
          </a:p>
        </p:txBody>
      </p:sp>
      <p:pic>
        <p:nvPicPr>
          <p:cNvPr id="4" name="Picture 3"/>
          <p:cNvPicPr/>
          <p:nvPr/>
        </p:nvPicPr>
        <p:blipFill>
          <a:blip r:embed="rId2" cstate="print"/>
          <a:stretch>
            <a:fillRect/>
          </a:stretch>
        </p:blipFill>
        <p:spPr bwMode="auto">
          <a:xfrm>
            <a:off x="1981200" y="304800"/>
            <a:ext cx="4876800" cy="3254276"/>
          </a:xfrm>
          <a:prstGeom prst="rect">
            <a:avLst/>
          </a:prstGeom>
          <a:noFill/>
          <a:ln w="9525">
            <a:noFill/>
            <a:miter lim="800000"/>
            <a:headEnd/>
            <a:tailEnd/>
          </a:ln>
        </p:spPr>
      </p:pic>
    </p:spTree>
    <p:extLst>
      <p:ext uri="{BB962C8B-B14F-4D97-AF65-F5344CB8AC3E}">
        <p14:creationId xmlns:p14="http://schemas.microsoft.com/office/powerpoint/2010/main" val="37420059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3752671"/>
            <a:ext cx="8001000" cy="1200329"/>
          </a:xfrm>
          <a:prstGeom prst="rect">
            <a:avLst/>
          </a:prstGeom>
        </p:spPr>
        <p:txBody>
          <a:bodyPr wrap="square">
            <a:spAutoFit/>
          </a:bodyPr>
          <a:lstStyle/>
          <a:p>
            <a:pPr marL="342900" indent="-342900">
              <a:buFont typeface="Arial" pitchFamily="34" charset="0"/>
              <a:buChar char="•"/>
            </a:pPr>
            <a:r>
              <a:rPr lang="en-US" sz="3600" dirty="0" smtClean="0"/>
              <a:t> If </a:t>
            </a:r>
            <a:r>
              <a:rPr lang="en-US" sz="3600" dirty="0"/>
              <a:t>you see </a:t>
            </a:r>
            <a:r>
              <a:rPr lang="en-US" sz="3600" dirty="0" smtClean="0"/>
              <a:t>clutter </a:t>
            </a:r>
            <a:r>
              <a:rPr lang="en-US" sz="3600" dirty="0"/>
              <a:t>in a high-traffic area, take action.  </a:t>
            </a:r>
            <a:r>
              <a:rPr lang="en-US" sz="3600" u="sng" dirty="0"/>
              <a:t>Clean it </a:t>
            </a:r>
            <a:r>
              <a:rPr lang="en-US" sz="3600" u="sng" dirty="0" smtClean="0"/>
              <a:t>up!</a:t>
            </a:r>
          </a:p>
        </p:txBody>
      </p:sp>
      <p:pic>
        <p:nvPicPr>
          <p:cNvPr id="5" name="Picture 4" descr="messy shop.jpg"/>
          <p:cNvPicPr/>
          <p:nvPr/>
        </p:nvPicPr>
        <p:blipFill>
          <a:blip r:embed="rId2" cstate="print"/>
          <a:stretch>
            <a:fillRect/>
          </a:stretch>
        </p:blipFill>
        <p:spPr>
          <a:xfrm>
            <a:off x="3096125" y="198520"/>
            <a:ext cx="2755232" cy="2925679"/>
          </a:xfrm>
          <a:prstGeom prst="rect">
            <a:avLst/>
          </a:prstGeom>
        </p:spPr>
      </p:pic>
    </p:spTree>
    <p:extLst>
      <p:ext uri="{BB962C8B-B14F-4D97-AF65-F5344CB8AC3E}">
        <p14:creationId xmlns:p14="http://schemas.microsoft.com/office/powerpoint/2010/main" val="8820836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379893"/>
            <a:ext cx="8001000" cy="1200329"/>
          </a:xfrm>
          <a:prstGeom prst="rect">
            <a:avLst/>
          </a:prstGeom>
        </p:spPr>
        <p:txBody>
          <a:bodyPr wrap="square">
            <a:spAutoFit/>
          </a:bodyPr>
          <a:lstStyle/>
          <a:p>
            <a:pPr marL="342900" indent="-342900">
              <a:buFont typeface="Arial" pitchFamily="34" charset="0"/>
              <a:buChar char="•"/>
            </a:pPr>
            <a:r>
              <a:rPr lang="en-US" sz="3600" dirty="0" smtClean="0"/>
              <a:t>If you see hoses </a:t>
            </a:r>
            <a:r>
              <a:rPr lang="en-US" sz="3600" dirty="0"/>
              <a:t>and power cords </a:t>
            </a:r>
            <a:r>
              <a:rPr lang="en-US" sz="3600" dirty="0" smtClean="0"/>
              <a:t>in </a:t>
            </a:r>
            <a:r>
              <a:rPr lang="en-US" sz="3600" dirty="0"/>
              <a:t>a walking </a:t>
            </a:r>
            <a:r>
              <a:rPr lang="en-US" sz="3600" dirty="0" smtClean="0"/>
              <a:t>area… </a:t>
            </a:r>
            <a:r>
              <a:rPr lang="en-US" sz="3600" u="sng" dirty="0" smtClean="0"/>
              <a:t>Clean it up!</a:t>
            </a:r>
            <a:endParaRPr lang="en-US" sz="3600" u="sng" dirty="0"/>
          </a:p>
        </p:txBody>
      </p:sp>
      <p:pic>
        <p:nvPicPr>
          <p:cNvPr id="5" name="Picture 4"/>
          <p:cNvPicPr/>
          <p:nvPr/>
        </p:nvPicPr>
        <p:blipFill>
          <a:blip r:embed="rId2" cstate="print"/>
          <a:stretch>
            <a:fillRect/>
          </a:stretch>
        </p:blipFill>
        <p:spPr bwMode="auto">
          <a:xfrm>
            <a:off x="2362200" y="609601"/>
            <a:ext cx="4191000" cy="3276599"/>
          </a:xfrm>
          <a:prstGeom prst="rect">
            <a:avLst/>
          </a:prstGeom>
          <a:noFill/>
          <a:ln w="9525">
            <a:noFill/>
            <a:miter lim="800000"/>
            <a:headEnd/>
            <a:tailEnd/>
          </a:ln>
        </p:spPr>
      </p:pic>
    </p:spTree>
    <p:extLst>
      <p:ext uri="{BB962C8B-B14F-4D97-AF65-F5344CB8AC3E}">
        <p14:creationId xmlns:p14="http://schemas.microsoft.com/office/powerpoint/2010/main" val="15121087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Avoid wearing flip flops when working</a:t>
            </a:r>
            <a:endParaRPr lang="en-US" dirty="0"/>
          </a:p>
        </p:txBody>
      </p:sp>
      <p:sp>
        <p:nvSpPr>
          <p:cNvPr id="3" name="Content Placeholder 2"/>
          <p:cNvSpPr>
            <a:spLocks noGrp="1"/>
          </p:cNvSpPr>
          <p:nvPr>
            <p:ph sz="quarter" idx="13"/>
          </p:nvPr>
        </p:nvSpPr>
        <p:spPr/>
        <p:txBody>
          <a:bodyPr/>
          <a:lstStyle/>
          <a:p>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l="21321" t="45459" r="291" b="6078"/>
          <a:stretch>
            <a:fillRect/>
          </a:stretch>
        </p:blipFill>
        <p:spPr bwMode="auto">
          <a:xfrm>
            <a:off x="2320925" y="2133600"/>
            <a:ext cx="4460875" cy="278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3409441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600" y="4791670"/>
            <a:ext cx="7315200" cy="830997"/>
          </a:xfrm>
          <a:prstGeom prst="rect">
            <a:avLst/>
          </a:prstGeom>
          <a:noFill/>
        </p:spPr>
        <p:txBody>
          <a:bodyPr wrap="square" rtlCol="0">
            <a:spAutoFit/>
          </a:bodyPr>
          <a:lstStyle/>
          <a:p>
            <a:pPr algn="ctr"/>
            <a:r>
              <a:rPr lang="en-US" sz="4800" b="1" dirty="0" smtClean="0">
                <a:solidFill>
                  <a:srgbClr val="FFC000"/>
                </a:solidFill>
              </a:rPr>
              <a:t>Have a wonderful Summer!!</a:t>
            </a:r>
            <a:endParaRPr lang="en-US" sz="4800" b="1" dirty="0">
              <a:solidFill>
                <a:srgbClr val="FFC000"/>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838200"/>
            <a:ext cx="4719845" cy="3314700"/>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77089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47_Worker_Training_Is_Important.wmv">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26504" y="30646"/>
            <a:ext cx="9067800" cy="6800850"/>
          </a:xfrm>
        </p:spPr>
      </p:pic>
    </p:spTree>
    <p:extLst>
      <p:ext uri="{BB962C8B-B14F-4D97-AF65-F5344CB8AC3E}">
        <p14:creationId xmlns:p14="http://schemas.microsoft.com/office/powerpoint/2010/main" val="15977871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257" y="2438400"/>
            <a:ext cx="5638800" cy="1143000"/>
          </a:xfrm>
        </p:spPr>
        <p:txBody>
          <a:bodyPr/>
          <a:lstStyle/>
          <a:p>
            <a:r>
              <a:rPr lang="en-US" sz="4800" b="1" dirty="0" smtClean="0">
                <a:solidFill>
                  <a:srgbClr val="FFC000"/>
                </a:solidFill>
              </a:rPr>
              <a:t>What is a Hazard?</a:t>
            </a:r>
            <a:endParaRPr lang="en-US" sz="4800" b="1" dirty="0">
              <a:solidFill>
                <a:srgbClr val="FFC000"/>
              </a:solidFill>
            </a:endParaRPr>
          </a:p>
        </p:txBody>
      </p:sp>
    </p:spTree>
    <p:extLst>
      <p:ext uri="{BB962C8B-B14F-4D97-AF65-F5344CB8AC3E}">
        <p14:creationId xmlns:p14="http://schemas.microsoft.com/office/powerpoint/2010/main" val="35233623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3" name="Rectangle 4"/>
          <p:cNvSpPr>
            <a:spLocks noGrp="1" noChangeArrowheads="1"/>
          </p:cNvSpPr>
          <p:nvPr>
            <p:ph type="title"/>
          </p:nvPr>
        </p:nvSpPr>
        <p:spPr>
          <a:xfrm>
            <a:off x="457200" y="274638"/>
            <a:ext cx="8229600" cy="782637"/>
          </a:xfrm>
        </p:spPr>
        <p:txBody>
          <a:bodyPr>
            <a:normAutofit/>
          </a:bodyPr>
          <a:lstStyle/>
          <a:p>
            <a:pPr algn="ctr" eaLnBrk="1" hangingPunct="1"/>
            <a:r>
              <a:rPr lang="en-US" sz="3200" dirty="0" smtClean="0">
                <a:solidFill>
                  <a:srgbClr val="F0502D"/>
                </a:solidFill>
                <a:latin typeface="+mj-lt"/>
              </a:rPr>
              <a:t>Find The Hazards: 	</a:t>
            </a:r>
            <a:r>
              <a:rPr lang="en-US" sz="3200" dirty="0" smtClean="0">
                <a:solidFill>
                  <a:schemeClr val="tx2"/>
                </a:solidFill>
                <a:latin typeface="+mj-lt"/>
              </a:rPr>
              <a:t>Camp Kitchen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95400" y="1206500"/>
            <a:ext cx="6724013"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sp>
        <p:nvSpPr>
          <p:cNvPr id="4" name="TextBox 3"/>
          <p:cNvSpPr txBox="1"/>
          <p:nvPr/>
        </p:nvSpPr>
        <p:spPr>
          <a:xfrm>
            <a:off x="1265683" y="6400800"/>
            <a:ext cx="6753730" cy="369332"/>
          </a:xfrm>
          <a:prstGeom prst="rect">
            <a:avLst/>
          </a:prstGeom>
          <a:noFill/>
        </p:spPr>
        <p:txBody>
          <a:bodyPr wrap="square" rtlCol="0">
            <a:spAutoFit/>
          </a:bodyPr>
          <a:lstStyle/>
          <a:p>
            <a:pPr algn="ctr"/>
            <a:r>
              <a:rPr lang="en-US" dirty="0"/>
              <a:t>http://www.cdc.gov/niosh/talkingsafety/states/or/2015-153/default.html</a:t>
            </a:r>
          </a:p>
        </p:txBody>
      </p:sp>
    </p:spTree>
    <p:extLst>
      <p:ext uri="{BB962C8B-B14F-4D97-AF65-F5344CB8AC3E}">
        <p14:creationId xmlns:p14="http://schemas.microsoft.com/office/powerpoint/2010/main" val="18489183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3" name="Rectangle 4"/>
          <p:cNvSpPr>
            <a:spLocks noGrp="1" noChangeArrowheads="1"/>
          </p:cNvSpPr>
          <p:nvPr>
            <p:ph type="title"/>
          </p:nvPr>
        </p:nvSpPr>
        <p:spPr>
          <a:xfrm>
            <a:off x="457200" y="274638"/>
            <a:ext cx="8229600" cy="782637"/>
          </a:xfrm>
        </p:spPr>
        <p:txBody>
          <a:bodyPr>
            <a:normAutofit/>
          </a:bodyPr>
          <a:lstStyle/>
          <a:p>
            <a:pPr algn="ctr" eaLnBrk="1" hangingPunct="1"/>
            <a:r>
              <a:rPr lang="en-US" sz="3200" dirty="0" smtClean="0">
                <a:solidFill>
                  <a:srgbClr val="F0502D"/>
                </a:solidFill>
                <a:latin typeface="+mj-lt"/>
              </a:rPr>
              <a:t>Find The Hazards: 	</a:t>
            </a:r>
            <a:r>
              <a:rPr lang="en-US" sz="3200" dirty="0" smtClean="0">
                <a:solidFill>
                  <a:schemeClr val="tx2"/>
                </a:solidFill>
                <a:latin typeface="+mj-lt"/>
              </a:rPr>
              <a:t>Camp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71600" y="1206499"/>
            <a:ext cx="6606879" cy="510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sp>
        <p:nvSpPr>
          <p:cNvPr id="9" name="TextBox 8"/>
          <p:cNvSpPr txBox="1"/>
          <p:nvPr/>
        </p:nvSpPr>
        <p:spPr>
          <a:xfrm>
            <a:off x="1265683" y="6400800"/>
            <a:ext cx="6753730" cy="369332"/>
          </a:xfrm>
          <a:prstGeom prst="rect">
            <a:avLst/>
          </a:prstGeom>
          <a:noFill/>
        </p:spPr>
        <p:txBody>
          <a:bodyPr wrap="square" rtlCol="0">
            <a:spAutoFit/>
          </a:bodyPr>
          <a:lstStyle/>
          <a:p>
            <a:pPr algn="ctr"/>
            <a:r>
              <a:rPr lang="en-US" dirty="0"/>
              <a:t>http://www.cdc.gov/niosh/talkingsafety/states/or/2015-153/default.html</a:t>
            </a:r>
          </a:p>
        </p:txBody>
      </p:sp>
    </p:spTree>
    <p:extLst>
      <p:ext uri="{BB962C8B-B14F-4D97-AF65-F5344CB8AC3E}">
        <p14:creationId xmlns:p14="http://schemas.microsoft.com/office/powerpoint/2010/main" val="15173433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3" name="Rectangle 4"/>
          <p:cNvSpPr>
            <a:spLocks noGrp="1" noChangeArrowheads="1"/>
          </p:cNvSpPr>
          <p:nvPr>
            <p:ph type="title"/>
          </p:nvPr>
        </p:nvSpPr>
        <p:spPr>
          <a:xfrm>
            <a:off x="457200" y="274638"/>
            <a:ext cx="8229600" cy="782637"/>
          </a:xfrm>
        </p:spPr>
        <p:txBody>
          <a:bodyPr>
            <a:normAutofit/>
          </a:bodyPr>
          <a:lstStyle/>
          <a:p>
            <a:pPr algn="ctr" eaLnBrk="1" hangingPunct="1"/>
            <a:r>
              <a:rPr lang="en-US" sz="3200" dirty="0" smtClean="0">
                <a:solidFill>
                  <a:srgbClr val="F0502D"/>
                </a:solidFill>
                <a:latin typeface="+mj-lt"/>
              </a:rPr>
              <a:t>Find The Hazards: 	</a:t>
            </a:r>
            <a:r>
              <a:rPr lang="en-US" sz="3200" dirty="0" smtClean="0">
                <a:solidFill>
                  <a:schemeClr val="tx2"/>
                </a:solidFill>
                <a:latin typeface="+mj-lt"/>
              </a:rPr>
              <a:t>Camp 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71600" y="1206499"/>
            <a:ext cx="6606879" cy="510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sp>
        <p:nvSpPr>
          <p:cNvPr id="9" name="TextBox 8"/>
          <p:cNvSpPr txBox="1"/>
          <p:nvPr/>
        </p:nvSpPr>
        <p:spPr>
          <a:xfrm>
            <a:off x="1265683" y="6400800"/>
            <a:ext cx="6753730" cy="369332"/>
          </a:xfrm>
          <a:prstGeom prst="rect">
            <a:avLst/>
          </a:prstGeom>
          <a:noFill/>
        </p:spPr>
        <p:txBody>
          <a:bodyPr wrap="square" rtlCol="0">
            <a:spAutoFit/>
          </a:bodyPr>
          <a:lstStyle/>
          <a:p>
            <a:pPr algn="ctr"/>
            <a:r>
              <a:rPr lang="en-US" dirty="0"/>
              <a:t>http://www.cdc.gov/niosh/talkingsafety/states/or/2015-153/default.html</a:t>
            </a:r>
          </a:p>
        </p:txBody>
      </p:sp>
    </p:spTree>
    <p:extLst>
      <p:ext uri="{BB962C8B-B14F-4D97-AF65-F5344CB8AC3E}">
        <p14:creationId xmlns:p14="http://schemas.microsoft.com/office/powerpoint/2010/main" val="35314023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ctr"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90800" y="1371600"/>
            <a:ext cx="3429000" cy="443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9" name="TextBox 8"/>
          <p:cNvSpPr txBox="1"/>
          <p:nvPr/>
        </p:nvSpPr>
        <p:spPr>
          <a:xfrm>
            <a:off x="1265683" y="6248400"/>
            <a:ext cx="6753730" cy="369332"/>
          </a:xfrm>
          <a:prstGeom prst="rect">
            <a:avLst/>
          </a:prstGeom>
          <a:noFill/>
        </p:spPr>
        <p:txBody>
          <a:bodyPr wrap="square" rtlCol="0">
            <a:spAutoFit/>
          </a:bodyPr>
          <a:lstStyle/>
          <a:p>
            <a:pPr algn="ctr"/>
            <a:r>
              <a:rPr lang="en-US" dirty="0"/>
              <a:t>http://www.cdc.gov/niosh/talkingsafety/states/or/2015-153/default.html</a:t>
            </a:r>
          </a:p>
        </p:txBody>
      </p:sp>
    </p:spTree>
    <p:extLst>
      <p:ext uri="{BB962C8B-B14F-4D97-AF65-F5344CB8AC3E}">
        <p14:creationId xmlns:p14="http://schemas.microsoft.com/office/powerpoint/2010/main" val="32261036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ctr" eaLnBrk="1" hangingPunct="1"/>
            <a:r>
              <a:rPr lang="en-US" sz="3200" dirty="0" smtClean="0">
                <a:solidFill>
                  <a:srgbClr val="F0502D"/>
                </a:solidFill>
                <a:latin typeface="+mj-lt"/>
              </a:rPr>
              <a:t>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sp>
        <p:nvSpPr>
          <p:cNvPr id="13" name="Rectangle 3"/>
          <p:cNvSpPr>
            <a:spLocks noChangeArrowheads="1"/>
          </p:cNvSpPr>
          <p:nvPr/>
        </p:nvSpPr>
        <p:spPr bwMode="auto">
          <a:xfrm rot="-5400000">
            <a:off x="-2005806" y="34536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00B0F0"/>
                </a:solidFill>
                <a:latin typeface="Myriad Pro" pitchFamily="34" charset="0"/>
              </a:rPr>
              <a:t>Outdoors</a:t>
            </a:r>
            <a:endParaRPr lang="en-US" sz="2400" dirty="0">
              <a:solidFill>
                <a:srgbClr val="00B0F0"/>
              </a:solidFill>
              <a:latin typeface="Myriad Pro" pitchFamily="34" charset="0"/>
            </a:endParaRPr>
          </a:p>
        </p:txBody>
      </p:sp>
      <p:pic>
        <p:nvPicPr>
          <p:cNvPr id="9" name="Picture 2" descr="M:\Departments\Temp\RISK MANAGEMENT\BLYC Photos for Angelina\Rock Climbing .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3208" y="1224464"/>
            <a:ext cx="3487391" cy="523170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Departments\Temp\RISK MANAGEMENT\BLYC Photos for Angelina\Socc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875" y="1747631"/>
            <a:ext cx="6858000" cy="41595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Departments\Temp\RISK MANAGEMENT\BLYC Photos for Angelina\Capture the Fla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1119021"/>
            <a:ext cx="8048647" cy="5365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00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 calcmode="lin" valueType="num">
                                      <p:cBhvr>
                                        <p:cTn id="12" dur="1000" fill="hold"/>
                                        <p:tgtEl>
                                          <p:spTgt spid="2052"/>
                                        </p:tgtEl>
                                        <p:attrNameLst>
                                          <p:attrName>ppt_w</p:attrName>
                                        </p:attrNameLst>
                                      </p:cBhvr>
                                      <p:tavLst>
                                        <p:tav tm="0">
                                          <p:val>
                                            <p:fltVal val="0"/>
                                          </p:val>
                                        </p:tav>
                                        <p:tav tm="100000">
                                          <p:val>
                                            <p:strVal val="#ppt_w"/>
                                          </p:val>
                                        </p:tav>
                                      </p:tavLst>
                                    </p:anim>
                                    <p:anim calcmode="lin" valueType="num">
                                      <p:cBhvr>
                                        <p:cTn id="13" dur="1000" fill="hold"/>
                                        <p:tgtEl>
                                          <p:spTgt spid="2052"/>
                                        </p:tgtEl>
                                        <p:attrNameLst>
                                          <p:attrName>ppt_h</p:attrName>
                                        </p:attrNameLst>
                                      </p:cBhvr>
                                      <p:tavLst>
                                        <p:tav tm="0">
                                          <p:val>
                                            <p:fltVal val="0"/>
                                          </p:val>
                                        </p:tav>
                                        <p:tav tm="100000">
                                          <p:val>
                                            <p:strVal val="#ppt_h"/>
                                          </p:val>
                                        </p:tav>
                                      </p:tavLst>
                                    </p:anim>
                                    <p:anim calcmode="lin" valueType="num">
                                      <p:cBhvr>
                                        <p:cTn id="14" dur="1000" fill="hold"/>
                                        <p:tgtEl>
                                          <p:spTgt spid="2052"/>
                                        </p:tgtEl>
                                        <p:attrNameLst>
                                          <p:attrName>style.rotation</p:attrName>
                                        </p:attrNameLst>
                                      </p:cBhvr>
                                      <p:tavLst>
                                        <p:tav tm="0">
                                          <p:val>
                                            <p:fltVal val="90"/>
                                          </p:val>
                                        </p:tav>
                                        <p:tav tm="100000">
                                          <p:val>
                                            <p:fltVal val="0"/>
                                          </p:val>
                                        </p:tav>
                                      </p:tavLst>
                                    </p:anim>
                                    <p:animEffect transition="in" filter="fade">
                                      <p:cBhvr>
                                        <p:cTn id="15"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4114800"/>
            <a:ext cx="6400800" cy="1752600"/>
          </a:xfrm>
        </p:spPr>
        <p:txBody>
          <a:bodyPr>
            <a:normAutofit/>
          </a:bodyPr>
          <a:lstStyle/>
          <a:p>
            <a:r>
              <a:rPr lang="en-US" sz="4000" b="1" dirty="0" smtClean="0"/>
              <a:t>If you notice a hazard, ACT!</a:t>
            </a:r>
            <a:endParaRPr lang="en-US" sz="4000" b="1" dirty="0"/>
          </a:p>
        </p:txBody>
      </p:sp>
      <p:sp>
        <p:nvSpPr>
          <p:cNvPr id="3" name="Title 2"/>
          <p:cNvSpPr>
            <a:spLocks noGrp="1"/>
          </p:cNvSpPr>
          <p:nvPr>
            <p:ph type="ctrTitle"/>
          </p:nvPr>
        </p:nvSpPr>
        <p:spPr>
          <a:xfrm>
            <a:off x="685800" y="1524000"/>
            <a:ext cx="7772400" cy="1953913"/>
          </a:xfrm>
        </p:spPr>
        <p:txBody>
          <a:bodyPr/>
          <a:lstStyle/>
          <a:p>
            <a:r>
              <a:rPr lang="en-US" sz="4800" dirty="0" err="1" smtClean="0"/>
              <a:t>PreventING</a:t>
            </a:r>
            <a:r>
              <a:rPr lang="en-US" sz="4800" dirty="0" smtClean="0"/>
              <a:t/>
            </a:r>
            <a:br>
              <a:rPr lang="en-US" sz="4800" dirty="0" smtClean="0"/>
            </a:br>
            <a:r>
              <a:rPr lang="en-US" sz="4800" dirty="0" smtClean="0"/>
              <a:t>Slips / trips / falls</a:t>
            </a:r>
            <a:endParaRPr lang="en-US" sz="4800" dirty="0"/>
          </a:p>
        </p:txBody>
      </p:sp>
    </p:spTree>
    <p:extLst>
      <p:ext uri="{BB962C8B-B14F-4D97-AF65-F5344CB8AC3E}">
        <p14:creationId xmlns:p14="http://schemas.microsoft.com/office/powerpoint/2010/main" val="520650093"/>
      </p:ext>
    </p:extLst>
  </p:cSld>
  <p:clrMapOvr>
    <a:masterClrMapping/>
  </p:clrMapOvr>
  <p:timing>
    <p:tnLst>
      <p:par>
        <p:cTn id="1" dur="indefinite" restart="never" nodeType="tmRoot"/>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993</TotalTime>
  <Words>625</Words>
  <Application>Microsoft Office PowerPoint</Application>
  <PresentationFormat>On-screen Show (4:3)</PresentationFormat>
  <Paragraphs>62</Paragraphs>
  <Slides>17</Slides>
  <Notes>11</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Horizon</vt:lpstr>
      <vt:lpstr>PowerPoint Presentation</vt:lpstr>
      <vt:lpstr>PowerPoint Presentation</vt:lpstr>
      <vt:lpstr>What is a Hazard?</vt:lpstr>
      <vt:lpstr>Find The Hazards:  Camp Kitchen</vt:lpstr>
      <vt:lpstr>Find The Hazards:  Camp Store</vt:lpstr>
      <vt:lpstr>Find The Hazards:  Camp Office</vt:lpstr>
      <vt:lpstr>Eliminating or Reducing Hazards</vt:lpstr>
      <vt:lpstr>Reducing Hazards</vt:lpstr>
      <vt:lpstr>PreventING Slips / trips / falls</vt:lpstr>
      <vt:lpstr>Examples of Summer Camp Workers Comp Records:</vt:lpstr>
      <vt:lpstr>A few Tips to Prevent falls…</vt:lpstr>
      <vt:lpstr>PowerPoint Presentation</vt:lpstr>
      <vt:lpstr>PowerPoint Presentation</vt:lpstr>
      <vt:lpstr>PowerPoint Presentation</vt:lpstr>
      <vt:lpstr>PowerPoint Presentation</vt:lpstr>
      <vt:lpstr>Avoid wearing flip flops when working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BLYC Summer Staff 2013</dc:title>
  <dc:creator>Angelina Wood</dc:creator>
  <cp:lastModifiedBy>Angelina Wood</cp:lastModifiedBy>
  <cp:revision>66</cp:revision>
  <cp:lastPrinted>2014-04-22T20:17:06Z</cp:lastPrinted>
  <dcterms:created xsi:type="dcterms:W3CDTF">2013-06-19T00:14:10Z</dcterms:created>
  <dcterms:modified xsi:type="dcterms:W3CDTF">2016-05-19T13:23:01Z</dcterms:modified>
</cp:coreProperties>
</file>